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82" r:id="rId18"/>
    <p:sldId id="277" r:id="rId19"/>
    <p:sldId id="278" r:id="rId20"/>
    <p:sldId id="279" r:id="rId21"/>
    <p:sldId id="280" r:id="rId22"/>
    <p:sldId id="283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0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4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3221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96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3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66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1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2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9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6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E9BB-70E1-4FD3-850B-67C78495934C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BB2E4-9C3E-4DDB-B4FE-AD631F2CA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95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Holi_snacks_and_drinks,_Hindu_annual_festival_of_colors.jpg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holiimagesquotes.blogspot.com/search/label/holi%20msgs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www.pexels.com/de-de/foto/bokeh-farbe-hintergrundlicht-holi-pulver-1604139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ixx0ne/7156833578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Gulal" TargetMode="Externa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alm-full-of-colored-powder-3899268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iatmilano.blogspot.com/2015/05/cosa-fare-a-milano-fino-a-domenica-28-giugno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purtoday.in/colours-splash-at-the-holi-ki-thitholi/03071608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zzarrobazar.com/en/tag/festivita/" TargetMode="Externa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oliimagesquotes.blogspot.com/search/label/holi%20msg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oli_Festival_Of_Colorus_London.jpg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educator-resources/owl-across-disciplines/owl-across-the-disciplines-grammar-and-usage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yamahesh/4422428816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856598791612212523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6682-3CAA-48F0-A59D-8787E2FD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536" y="375086"/>
            <a:ext cx="9012315" cy="1935330"/>
          </a:xfrm>
          <a:noFill/>
        </p:spPr>
        <p:txBody>
          <a:bodyPr>
            <a:noAutofit/>
          </a:bodyPr>
          <a:lstStyle/>
          <a:p>
            <a:pPr algn="ctr"/>
            <a:br>
              <a:rPr lang="en-US" dirty="0">
                <a:latin typeface="Colonna MT" panose="04020805060202030203" pitchFamily="82" charset="0"/>
              </a:rPr>
            </a:br>
            <a:br>
              <a:rPr lang="en-US" sz="4800" dirty="0">
                <a:latin typeface="Colonna MT" panose="04020805060202030203" pitchFamily="82" charset="0"/>
              </a:rPr>
            </a:br>
            <a:r>
              <a:rPr lang="en-US" sz="4800" dirty="0">
                <a:latin typeface="Colonna MT" panose="04020805060202030203" pitchFamily="82" charset="0"/>
              </a:rPr>
              <a:t> </a:t>
            </a:r>
            <a:r>
              <a:rPr lang="en-US" sz="8000" b="1" dirty="0" err="1">
                <a:solidFill>
                  <a:srgbClr val="FF0000"/>
                </a:solidFill>
                <a:latin typeface="Colonna MT" panose="04020805060202030203" pitchFamily="82" charset="0"/>
              </a:rPr>
              <a:t>holi</a:t>
            </a:r>
            <a:r>
              <a:rPr lang="en-US" sz="8000" b="1" dirty="0">
                <a:solidFill>
                  <a:srgbClr val="FF0000"/>
                </a:solidFill>
                <a:latin typeface="Colonna MT" panose="04020805060202030203" pitchFamily="82" charset="0"/>
              </a:rPr>
              <a:t> festival</a:t>
            </a:r>
            <a:br>
              <a:rPr lang="en-US" sz="4800" dirty="0">
                <a:solidFill>
                  <a:srgbClr val="FF0000"/>
                </a:solidFill>
                <a:latin typeface="Colonna MT" panose="04020805060202030203" pitchFamily="82" charset="0"/>
              </a:rPr>
            </a:br>
            <a:r>
              <a:rPr lang="en-US" sz="4800" dirty="0">
                <a:latin typeface="Colonna MT" panose="04020805060202030203" pitchFamily="82" charset="0"/>
              </a:rPr>
              <a:t>   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D707D4-FA49-453A-A7B6-CF11A834C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31" y="2511005"/>
            <a:ext cx="2944020" cy="3924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F3DC4B-EC4D-409F-A30F-567F3380CC50}"/>
              </a:ext>
            </a:extLst>
          </p:cNvPr>
          <p:cNvSpPr/>
          <p:nvPr/>
        </p:nvSpPr>
        <p:spPr>
          <a:xfrm>
            <a:off x="2823977" y="977653"/>
            <a:ext cx="7439487" cy="11452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63BEA-AED3-46CD-9955-EB9BB63B0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11373" y="5062441"/>
            <a:ext cx="1990818" cy="1327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99535-76B0-4865-94AE-A92812983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11373" y="2497959"/>
            <a:ext cx="4016784" cy="2310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F2B29-8CF6-4687-9799-AF5F8633A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5062441"/>
            <a:ext cx="1932157" cy="1327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C405BF-C2AC-42AA-AEFE-2DD23747A2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837" y="2516559"/>
            <a:ext cx="3101562" cy="38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9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7FC25-33FA-4037-82CF-A55B90E4A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7411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2.3 Holi is also a festival of harmony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dirty="0"/>
              <a:t>In the evening of the Holi day people visits their friends, relatives and neighbors. They treat them with sweats.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1D3D1-6C36-4B01-AAB6-E35081EF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14637" y="3429000"/>
            <a:ext cx="4323425" cy="2883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197F81-A879-46D4-928A-8AA2162BB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53939" y="3428999"/>
            <a:ext cx="3844922" cy="28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DA4A-3249-44FE-A287-77A25C67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90153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3.Foods, clothing &amp; decorations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AD5B-F720-4774-8986-B7B16B5F1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31846"/>
            <a:ext cx="10820400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3.1 </a:t>
            </a:r>
            <a:r>
              <a:rPr lang="en-US" b="1" i="1" u="sng" dirty="0" err="1">
                <a:solidFill>
                  <a:srgbClr val="0070C0"/>
                </a:solidFill>
                <a:latin typeface="Comic Sans MS" panose="030F0702030302020204" pitchFamily="66" charset="0"/>
              </a:rPr>
              <a:t>Favourite</a:t>
            </a: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 Indian snacks, desserts, dishes and beverages</a:t>
            </a:r>
          </a:p>
          <a:p>
            <a:pPr marL="0" indent="0">
              <a:buNone/>
            </a:pPr>
            <a:endParaRPr lang="en-US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/>
              <a:t>Like any festival food plays an important part in Holi </a:t>
            </a:r>
            <a:r>
              <a:rPr lang="en-US" dirty="0" err="1"/>
              <a:t>celebration.Here</a:t>
            </a:r>
            <a:r>
              <a:rPr lang="en-US" dirty="0"/>
              <a:t> are their </a:t>
            </a:r>
            <a:r>
              <a:rPr lang="en-US" dirty="0" err="1"/>
              <a:t>favourite</a:t>
            </a:r>
            <a:r>
              <a:rPr lang="en-US" dirty="0"/>
              <a:t> Indian snacks, </a:t>
            </a:r>
            <a:r>
              <a:rPr lang="en-US" dirty="0" err="1"/>
              <a:t>desserts,dishes</a:t>
            </a:r>
            <a:r>
              <a:rPr lang="en-US" dirty="0"/>
              <a:t> and beverages.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1900" i="1" dirty="0" err="1"/>
              <a:t>Gujiya</a:t>
            </a:r>
            <a:endParaRPr lang="en-US" sz="1900" i="1" dirty="0"/>
          </a:p>
          <a:p>
            <a:pPr marL="0" indent="0">
              <a:buNone/>
            </a:pPr>
            <a:r>
              <a:rPr lang="en-US" sz="1900" i="1" dirty="0"/>
              <a:t>	- </a:t>
            </a:r>
            <a:r>
              <a:rPr lang="en-US" sz="1900" i="1" dirty="0" err="1"/>
              <a:t>Thandai</a:t>
            </a:r>
            <a:endParaRPr lang="en-US" sz="1900" i="1" dirty="0"/>
          </a:p>
          <a:p>
            <a:pPr marL="0" indent="0">
              <a:buNone/>
            </a:pPr>
            <a:r>
              <a:rPr lang="en-US" sz="1900" i="1" dirty="0"/>
              <a:t>	- Lassi </a:t>
            </a:r>
          </a:p>
          <a:p>
            <a:pPr marL="0" indent="0">
              <a:buNone/>
            </a:pPr>
            <a:r>
              <a:rPr lang="en-US" sz="1900" i="1" dirty="0"/>
              <a:t>	- </a:t>
            </a:r>
            <a:r>
              <a:rPr lang="en-US" sz="1900" i="1" dirty="0" err="1"/>
              <a:t>Rasmali</a:t>
            </a:r>
            <a:endParaRPr lang="en-US" sz="1900" i="1" dirty="0"/>
          </a:p>
          <a:p>
            <a:pPr marL="0" indent="0">
              <a:buNone/>
            </a:pPr>
            <a:r>
              <a:rPr lang="en-US" sz="1900" i="1" dirty="0"/>
              <a:t>	- Coconut milk murukku</a:t>
            </a:r>
          </a:p>
          <a:p>
            <a:pPr marL="0" indent="0">
              <a:buNone/>
            </a:pPr>
            <a:r>
              <a:rPr lang="en-US" sz="1900" i="1" dirty="0"/>
              <a:t>	- </a:t>
            </a:r>
            <a:r>
              <a:rPr lang="en-US" sz="1900" i="1" dirty="0" err="1"/>
              <a:t>Puran</a:t>
            </a:r>
            <a:r>
              <a:rPr lang="en-US" sz="1900" i="1" dirty="0"/>
              <a:t> </a:t>
            </a:r>
            <a:r>
              <a:rPr lang="en-US" sz="1900" i="1" dirty="0" err="1"/>
              <a:t>poli</a:t>
            </a:r>
            <a:endParaRPr lang="en-US" sz="1900" i="1" dirty="0"/>
          </a:p>
          <a:p>
            <a:pPr marL="0" indent="0">
              <a:buNone/>
            </a:pPr>
            <a:r>
              <a:rPr lang="en-US" sz="1900" i="1" dirty="0"/>
              <a:t>	- </a:t>
            </a:r>
            <a:r>
              <a:rPr lang="en-US" sz="1900" i="1" dirty="0" err="1"/>
              <a:t>Ladoo</a:t>
            </a:r>
            <a:endParaRPr lang="en-US" sz="19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59F18-D8E3-4F24-99C4-1FEFE4FD7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00" y="3813343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B16DF-9041-4AFD-94DB-84B6BD293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166" y="3813342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7465C-ECC5-45D3-B466-19A5FA8F2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16" y="4084805"/>
            <a:ext cx="246119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6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DDCA6C-83B5-4EFB-A077-EA578E66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51" y="1160897"/>
            <a:ext cx="3987849" cy="49848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BB6EB-7B9F-4B8E-B76F-E3A685F6A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2" y="1954862"/>
            <a:ext cx="10716087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3.2 Dress up in their best traditional clothes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dirty="0"/>
              <a:t>Indian people dress up in their best traditional </a:t>
            </a:r>
          </a:p>
          <a:p>
            <a:pPr marL="0" indent="0">
              <a:buNone/>
            </a:pPr>
            <a:r>
              <a:rPr lang="en-US" dirty="0"/>
              <a:t>clothes.</a:t>
            </a:r>
          </a:p>
          <a:p>
            <a:pPr marL="0" indent="0">
              <a:buNone/>
            </a:pPr>
            <a:r>
              <a:rPr lang="en-US" dirty="0"/>
              <a:t>which are usually bright and </a:t>
            </a:r>
            <a:r>
              <a:rPr lang="en-US" dirty="0" err="1"/>
              <a:t>colourful</a:t>
            </a:r>
            <a:r>
              <a:rPr lang="en-US" dirty="0"/>
              <a:t>, to reflect</a:t>
            </a:r>
          </a:p>
          <a:p>
            <a:pPr marL="0" indent="0">
              <a:buNone/>
            </a:pPr>
            <a:r>
              <a:rPr lang="en-US" dirty="0"/>
              <a:t>the joyful and festive spirit of the occasion.</a:t>
            </a:r>
          </a:p>
          <a:p>
            <a:pPr marL="0" indent="0">
              <a:buNone/>
            </a:pPr>
            <a:r>
              <a:rPr lang="en-US" dirty="0"/>
              <a:t>If it's </a:t>
            </a:r>
            <a:r>
              <a:rPr lang="en-US" dirty="0" err="1"/>
              <a:t>holi</a:t>
            </a:r>
            <a:r>
              <a:rPr lang="en-US" dirty="0"/>
              <a:t> Indian women tend to wear white </a:t>
            </a:r>
          </a:p>
          <a:p>
            <a:pPr marL="0" indent="0">
              <a:buNone/>
            </a:pPr>
            <a:r>
              <a:rPr lang="en-US" dirty="0"/>
              <a:t>contemporary.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2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9D32-DE58-41B6-9005-AB20793F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33" y="1670778"/>
            <a:ext cx="10500064" cy="433940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3.3 Use traditional </a:t>
            </a:r>
            <a:r>
              <a:rPr lang="en-US" b="1" i="1" u="sng" dirty="0" err="1">
                <a:solidFill>
                  <a:srgbClr val="0070C0"/>
                </a:solidFill>
                <a:latin typeface="Comic Sans MS" panose="030F0702030302020204" pitchFamily="66" charset="0"/>
              </a:rPr>
              <a:t>colours</a:t>
            </a: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 such as red ,yellow, green and blue to create</a:t>
            </a:r>
          </a:p>
          <a:p>
            <a:pPr marL="0" lvl="0" indent="0">
              <a:buNone/>
            </a:pPr>
            <a:r>
              <a:rPr lang="en-US" b="1" i="1" dirty="0">
                <a:solidFill>
                  <a:srgbClr val="0070C0"/>
                </a:solidFill>
                <a:latin typeface="Comic Sans MS" panose="030F0702030302020204" pitchFamily="66" charset="0"/>
              </a:rPr>
              <a:t>     </a:t>
            </a: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 a bright and festive atmosphere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r>
              <a:rPr lang="en-US" dirty="0">
                <a:solidFill>
                  <a:prstClr val="white"/>
                </a:solidFill>
              </a:rPr>
              <a:t>Hindus celebrate Holi with traditional decorations such as </a:t>
            </a:r>
            <a:r>
              <a:rPr lang="en-US" dirty="0" err="1">
                <a:solidFill>
                  <a:prstClr val="white"/>
                </a:solidFill>
              </a:rPr>
              <a:t>diyas</a:t>
            </a:r>
            <a:r>
              <a:rPr lang="en-US" dirty="0">
                <a:solidFill>
                  <a:prstClr val="white"/>
                </a:solidFill>
              </a:rPr>
              <a:t>, </a:t>
            </a:r>
            <a:r>
              <a:rPr lang="en-US" dirty="0" err="1">
                <a:solidFill>
                  <a:prstClr val="white"/>
                </a:solidFill>
              </a:rPr>
              <a:t>colourful</a:t>
            </a:r>
            <a:r>
              <a:rPr lang="en-US" dirty="0">
                <a:solidFill>
                  <a:prstClr val="white"/>
                </a:solidFill>
              </a:rPr>
              <a:t> flowers garlands and </a:t>
            </a:r>
            <a:r>
              <a:rPr lang="en-US" dirty="0" err="1">
                <a:solidFill>
                  <a:prstClr val="white"/>
                </a:solidFill>
              </a:rPr>
              <a:t>rangolis</a:t>
            </a:r>
            <a:r>
              <a:rPr lang="en-US" dirty="0">
                <a:solidFill>
                  <a:prstClr val="white"/>
                </a:solidFill>
              </a:rPr>
              <a:t>.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white"/>
                </a:solidFill>
              </a:rPr>
              <a:t>Here are some Holi decoration ideas: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white"/>
                </a:solidFill>
              </a:rPr>
              <a:t>	- </a:t>
            </a:r>
            <a:r>
              <a:rPr lang="en-US" sz="1800" i="1" dirty="0">
                <a:solidFill>
                  <a:prstClr val="white"/>
                </a:solidFill>
              </a:rPr>
              <a:t>Jazz up the walls with wall arts </a:t>
            </a:r>
          </a:p>
          <a:p>
            <a:pPr marL="0" lvl="0" indent="0">
              <a:buNone/>
            </a:pPr>
            <a:r>
              <a:rPr lang="en-US" sz="1800" i="1" dirty="0">
                <a:solidFill>
                  <a:prstClr val="white"/>
                </a:solidFill>
              </a:rPr>
              <a:t>	- Beautiful lighting</a:t>
            </a:r>
          </a:p>
          <a:p>
            <a:pPr marL="0" lvl="0" indent="0">
              <a:buNone/>
            </a:pPr>
            <a:r>
              <a:rPr lang="en-US" sz="1800" i="1" dirty="0">
                <a:solidFill>
                  <a:prstClr val="white"/>
                </a:solidFill>
              </a:rPr>
              <a:t> 	- Spruce up with vibrant cushions covers and curtains </a:t>
            </a:r>
          </a:p>
          <a:p>
            <a:pPr marL="0" lvl="0" indent="0">
              <a:buNone/>
            </a:pPr>
            <a:r>
              <a:rPr lang="en-US" sz="1800" i="1" dirty="0">
                <a:solidFill>
                  <a:prstClr val="white"/>
                </a:solidFill>
              </a:rPr>
              <a:t>	- </a:t>
            </a:r>
            <a:r>
              <a:rPr lang="en-US" sz="1800" i="1" dirty="0" err="1">
                <a:solidFill>
                  <a:prstClr val="white"/>
                </a:solidFill>
              </a:rPr>
              <a:t>Colourful</a:t>
            </a:r>
            <a:r>
              <a:rPr lang="en-US" sz="1800" i="1" dirty="0">
                <a:solidFill>
                  <a:prstClr val="white"/>
                </a:solidFill>
              </a:rPr>
              <a:t> dining table</a:t>
            </a: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3E674-3C52-4199-8030-5F0933AA1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15" y="3808520"/>
            <a:ext cx="3740725" cy="24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9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34003-FF96-4672-A1BA-CEAEA738D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2097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5D3C9-F249-481D-8CF5-C14BBC2A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7739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4.Entertainment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816B-5BAA-46FA-9CEE-36DBCF182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586" y="2247825"/>
            <a:ext cx="8610600" cy="402412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i="1" u="sng" dirty="0">
                <a:solidFill>
                  <a:srgbClr val="0070C0"/>
                </a:solidFill>
                <a:highlight>
                  <a:srgbClr val="C0C0C0"/>
                </a:highlight>
                <a:latin typeface="Comic Sans MS" panose="030F0702030302020204" pitchFamily="66" charset="0"/>
              </a:rPr>
              <a:t>4.1 Playing with colors</a:t>
            </a:r>
          </a:p>
          <a:p>
            <a:pPr marL="0" lvl="0" indent="0">
              <a:buNone/>
            </a:pPr>
            <a:endParaRPr lang="en-US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marL="0" lvl="0" indent="0">
              <a:buNone/>
            </a:pPr>
            <a:r>
              <a:rPr lang="en-US" dirty="0">
                <a:highlight>
                  <a:srgbClr val="000000"/>
                </a:highlight>
              </a:rPr>
              <a:t>The most iconic aspect of Holi is the throwing of colored powders and water on each other.</a:t>
            </a:r>
          </a:p>
          <a:p>
            <a:pPr marL="0" lvl="0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0" indent="0">
              <a:buNone/>
            </a:pPr>
            <a:r>
              <a:rPr lang="en-US" dirty="0">
                <a:highlight>
                  <a:srgbClr val="000000"/>
                </a:highlight>
              </a:rPr>
              <a:t>People use powdered colors (</a:t>
            </a:r>
            <a:r>
              <a:rPr lang="en-US" dirty="0" err="1">
                <a:highlight>
                  <a:srgbClr val="000000"/>
                </a:highlight>
              </a:rPr>
              <a:t>gulal</a:t>
            </a:r>
            <a:r>
              <a:rPr lang="en-US" dirty="0">
                <a:highlight>
                  <a:srgbClr val="000000"/>
                </a:highlight>
              </a:rPr>
              <a:t>) and water balloons to drench each other in a colorful mess.</a:t>
            </a:r>
          </a:p>
          <a:p>
            <a:pPr marL="0" lvl="0" indent="0">
              <a:buNone/>
            </a:pPr>
            <a:endParaRPr lang="en-US" dirty="0">
              <a:highlight>
                <a:srgbClr val="000000"/>
              </a:highlight>
            </a:endParaRPr>
          </a:p>
          <a:p>
            <a:pPr marL="0" lvl="0" indent="0">
              <a:buNone/>
            </a:pPr>
            <a:r>
              <a:rPr lang="en-US" dirty="0">
                <a:highlight>
                  <a:srgbClr val="000000"/>
                </a:highlight>
              </a:rPr>
              <a:t>This act of smearing colors is not only entertaining but also a symbol of unity and fun.</a:t>
            </a:r>
          </a:p>
          <a:p>
            <a:pPr marL="0" indent="0" algn="r">
              <a:buNone/>
            </a:pPr>
            <a:r>
              <a:rPr lang="en-US" dirty="0">
                <a:highlight>
                  <a:srgbClr val="C0C0C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935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B1A95-E5DE-4429-86EA-B62E5BD58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8331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4.2 Music and dance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prstClr val="white"/>
                </a:solidFill>
              </a:rPr>
              <a:t>Music is an integral part of Holi celebrations. </a:t>
            </a:r>
          </a:p>
          <a:p>
            <a:pPr marL="0" indent="0">
              <a:buNone/>
            </a:pPr>
            <a:r>
              <a:rPr lang="en-US" dirty="0">
                <a:solidFill>
                  <a:prstClr val="white"/>
                </a:solidFill>
              </a:rPr>
              <a:t>People gather to sing and dance to traditional and modern Holi songs.</a:t>
            </a:r>
          </a:p>
          <a:p>
            <a:pPr marL="0" indent="0">
              <a:buNone/>
            </a:pPr>
            <a:r>
              <a:rPr lang="en-US" dirty="0">
                <a:solidFill>
                  <a:prstClr val="white"/>
                </a:solidFill>
              </a:rPr>
              <a:t>Popular Holi songs are often played, and people dance to the beats of drums and other instruments.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F6062-3183-464E-B3C9-EC3F9FC8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8587" y="4597889"/>
            <a:ext cx="3764132" cy="188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BE3D3-3680-4408-B800-6CA21936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488" y="907298"/>
            <a:ext cx="2857500" cy="188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36755-275E-4D10-BA8E-315171C02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399" y="4597889"/>
            <a:ext cx="2857500" cy="18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0EBB-EF07-4287-980A-FE8C983E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4.3 Water Balloon Fights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dirty="0"/>
              <a:t>Water balloons filled with colored water are</a:t>
            </a:r>
          </a:p>
          <a:p>
            <a:pPr marL="0" indent="0">
              <a:buNone/>
            </a:pPr>
            <a:r>
              <a:rPr lang="en-US" dirty="0"/>
              <a:t> used for playful water fights.</a:t>
            </a:r>
          </a:p>
          <a:p>
            <a:pPr marL="0" indent="0">
              <a:buNone/>
            </a:pPr>
            <a:r>
              <a:rPr lang="en-US" dirty="0"/>
              <a:t> People aim at each other and enjoy</a:t>
            </a:r>
          </a:p>
          <a:p>
            <a:pPr marL="0" indent="0">
              <a:buNone/>
            </a:pPr>
            <a:r>
              <a:rPr lang="en-US" dirty="0"/>
              <a:t> soaking themselves in water.</a:t>
            </a:r>
          </a:p>
          <a:p>
            <a:pPr marL="0" indent="0">
              <a:buNone/>
            </a:pPr>
            <a:r>
              <a:rPr lang="en-US" dirty="0"/>
              <a:t> Which provides relief from the heat </a:t>
            </a:r>
          </a:p>
          <a:p>
            <a:pPr marL="0" indent="0">
              <a:buNone/>
            </a:pPr>
            <a:r>
              <a:rPr lang="en-US" dirty="0"/>
              <a:t> of the spring season.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C3EB1-4993-401C-8360-380D63E4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931" y="737780"/>
            <a:ext cx="4819565" cy="3337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0B89-1178-46D8-8074-F69382ED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381" y="4237467"/>
            <a:ext cx="4730115" cy="241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1E8B7-D59B-4125-B3C5-6B1C6ACF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0155">
            <a:off x="4329125" y="873635"/>
            <a:ext cx="2210730" cy="1531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488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0595-3AFE-44EC-A10F-0E44A218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66086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4.4 Holi Parties</a:t>
            </a:r>
          </a:p>
          <a:p>
            <a:pPr marL="0" indent="0">
              <a:buNone/>
            </a:pPr>
            <a:endParaRPr lang="en-US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Many people also celebrate </a:t>
            </a:r>
            <a:r>
              <a:rPr lang="en-US" dirty="0" err="1">
                <a:latin typeface="+mj-lt"/>
              </a:rPr>
              <a:t>holi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with parties and gatherings,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 where they enjoy music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 dance and food.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1BBD4-75A1-4869-9D6B-3AB84AE7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00529" y="2149360"/>
            <a:ext cx="6183225" cy="3740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A760C-EA67-456D-99C6-713083075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779866">
            <a:off x="1430117" y="4617584"/>
            <a:ext cx="2535743" cy="19018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497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1AAC-7B10-4E14-9DC7-20E27EFF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09139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5.MODERN ADAPTATIONS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80996-55B4-4A53-B1D0-76928656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9410"/>
            <a:ext cx="10820400" cy="514772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sz="2600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5.1 Technology and social media</a:t>
            </a:r>
          </a:p>
          <a:p>
            <a:pPr marL="0" lvl="0" indent="0">
              <a:buNone/>
            </a:pPr>
            <a:endParaRPr lang="en-US" sz="2600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lvl="0" indent="0">
              <a:buNone/>
            </a:pPr>
            <a:r>
              <a:rPr lang="en-US" sz="2000" i="1" dirty="0">
                <a:latin typeface="Comic Sans MS" panose="030F0702030302020204" pitchFamily="66" charset="0"/>
              </a:rPr>
              <a:t>	</a:t>
            </a:r>
            <a:r>
              <a:rPr lang="en-US" sz="2400" i="1" dirty="0">
                <a:latin typeface="Comic Sans MS" panose="030F0702030302020204" pitchFamily="66" charset="0"/>
              </a:rPr>
              <a:t>- </a:t>
            </a:r>
            <a:r>
              <a:rPr lang="en-US" sz="2400" dirty="0"/>
              <a:t>Virtual celebration</a:t>
            </a:r>
          </a:p>
          <a:p>
            <a:pPr marL="0" lvl="0" indent="0">
              <a:buNone/>
            </a:pPr>
            <a:r>
              <a:rPr lang="en-US" sz="2400" dirty="0"/>
              <a:t>	- Event promotion</a:t>
            </a:r>
          </a:p>
          <a:p>
            <a:pPr marL="0" lvl="0" indent="0">
              <a:buNone/>
            </a:pPr>
            <a:r>
              <a:rPr lang="en-US" sz="2400" dirty="0"/>
              <a:t>	- Educational content</a:t>
            </a:r>
          </a:p>
          <a:p>
            <a:pPr marL="0" lvl="0" indent="0">
              <a:buNone/>
            </a:pPr>
            <a:endParaRPr lang="en-US" sz="2400" i="1" dirty="0">
              <a:latin typeface="Comic Sans MS" panose="030F0702030302020204" pitchFamily="66" charset="0"/>
            </a:endParaRPr>
          </a:p>
          <a:p>
            <a:pPr marL="0" lvl="0" indent="0">
              <a:buNone/>
            </a:pPr>
            <a:r>
              <a:rPr lang="en-US" sz="2600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5.2 Eco friendly celebrations</a:t>
            </a:r>
          </a:p>
          <a:p>
            <a:pPr marL="0" lvl="0" indent="0">
              <a:buNone/>
            </a:pPr>
            <a:endParaRPr lang="en-US" sz="2000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lv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An eco friendly </a:t>
            </a:r>
            <a:r>
              <a:rPr lang="en-US" sz="2400" dirty="0" err="1">
                <a:latin typeface="Century Gothic" panose="020B0502020202020204" pitchFamily="34" charset="0"/>
              </a:rPr>
              <a:t>holi</a:t>
            </a:r>
            <a:r>
              <a:rPr lang="en-US" sz="2400" dirty="0">
                <a:latin typeface="Century Gothic" panose="020B0502020202020204" pitchFamily="34" charset="0"/>
              </a:rPr>
              <a:t> festival is essential to minimize health issues and to </a:t>
            </a:r>
          </a:p>
          <a:p>
            <a:pPr marL="0" lv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  maintain environmental sustainability.</a:t>
            </a:r>
          </a:p>
          <a:p>
            <a:pPr marL="0" lv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sz="2600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5.3 Commercialization</a:t>
            </a:r>
          </a:p>
          <a:p>
            <a:pPr marL="0" lvl="0" indent="0">
              <a:buNone/>
            </a:pPr>
            <a:r>
              <a:rPr lang="en-US" sz="2400" dirty="0">
                <a:latin typeface="Century Gothic" panose="020B0502020202020204" pitchFamily="34" charset="0"/>
              </a:rPr>
              <a:t>As the world evolves to a digital based entity, commercialization has both positive and negative effects on this traditional  festival.</a:t>
            </a:r>
          </a:p>
          <a:p>
            <a:pPr marL="0" lv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</a:p>
          <a:p>
            <a:pPr marL="0" lvl="0" indent="0">
              <a:buNone/>
            </a:pPr>
            <a:r>
              <a:rPr lang="en-US" sz="2000" b="1" i="1" dirty="0">
                <a:solidFill>
                  <a:srgbClr val="0070C0"/>
                </a:solidFill>
                <a:latin typeface="Comic Sans MS" panose="030F0702030302020204" pitchFamily="66" charset="0"/>
              </a:rPr>
              <a:t>         </a:t>
            </a:r>
          </a:p>
          <a:p>
            <a:pPr marL="0" lvl="0" indent="0">
              <a:buNone/>
            </a:pPr>
            <a:endParaRPr lang="en-US" sz="2000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lvl="0" indent="0">
              <a:buNone/>
            </a:pPr>
            <a:endParaRPr lang="en-US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1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5B7B-C34A-449C-86A7-2E791CDE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6.GLOBAL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3BED3-809A-42A6-98EF-E19A67262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46685"/>
            <a:ext cx="10820400" cy="457200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6.1</a:t>
            </a:r>
            <a:r>
              <a:rPr lang="en-US" sz="2000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 How is Holi festival spread globally?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Holi originated and is predominantly celebrated in the Indian subcontinent but has also spread to other regions of Asia and parts of the Western world through the Indian diaspora. 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r>
              <a:rPr lang="en-US" sz="2000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6.2 Holi now celebrating in many countries around the world</a:t>
            </a:r>
          </a:p>
          <a:p>
            <a:pPr marL="0" lvl="0" indent="0">
              <a:buNone/>
            </a:pPr>
            <a:endParaRPr lang="en-US" sz="2000" b="1" i="1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Holi has become increasingly popular outside of India — in large part because of the millions of Indians and other South Asians living all over the world.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r>
              <a:rPr lang="en-US" sz="2000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6.3 “The World’s biggest Holi” celebration is hosted in United States</a:t>
            </a:r>
          </a:p>
          <a:p>
            <a:pPr marL="0" lvl="0" indent="0"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prstClr val="white"/>
                </a:solidFill>
              </a:rPr>
              <a:t>According to The Indian Times, "the world's biggest Holi" celebration is hosted in the United States.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9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4DB0-0591-4037-9B5F-C24D2A0D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42" y="834501"/>
            <a:ext cx="6650115" cy="128504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FFFF00"/>
                </a:solidFill>
              </a:rPr>
              <a:t>objectives</a:t>
            </a:r>
            <a:r>
              <a:rPr lang="en-US" u="sng" dirty="0">
                <a:solidFill>
                  <a:srgbClr val="FFFF00"/>
                </a:solidFill>
              </a:rPr>
              <a:t> </a:t>
            </a:r>
            <a:br>
              <a:rPr lang="en-US" u="sng" dirty="0">
                <a:solidFill>
                  <a:srgbClr val="FFFF00"/>
                </a:solidFill>
              </a:rPr>
            </a:br>
            <a:endParaRPr lang="en-US" u="sng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A50D2-CC43-4514-BD2B-F68D7E1E7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485" y="1840021"/>
            <a:ext cx="10369118" cy="44364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*To describe what is the Holi festival?</a:t>
            </a:r>
          </a:p>
          <a:p>
            <a:pPr marL="0" indent="0">
              <a:buNone/>
            </a:pPr>
            <a:r>
              <a:rPr lang="en-US" dirty="0"/>
              <a:t>*To tell </a:t>
            </a:r>
            <a:r>
              <a:rPr lang="en-US" dirty="0" err="1"/>
              <a:t>origin,history</a:t>
            </a:r>
            <a:r>
              <a:rPr lang="en-US" dirty="0"/>
              <a:t> of Holi festival</a:t>
            </a:r>
          </a:p>
          <a:p>
            <a:pPr marL="0" indent="0">
              <a:buNone/>
            </a:pPr>
            <a:r>
              <a:rPr lang="en-US" dirty="0"/>
              <a:t>*To talk about cultural and religious concept</a:t>
            </a:r>
          </a:p>
          <a:p>
            <a:pPr marL="0" indent="0">
              <a:buNone/>
            </a:pPr>
            <a:r>
              <a:rPr lang="en-US" dirty="0"/>
              <a:t>*To aware of </a:t>
            </a:r>
            <a:r>
              <a:rPr lang="en-US" dirty="0" err="1"/>
              <a:t>foods,clothing,decorations</a:t>
            </a:r>
            <a:r>
              <a:rPr lang="en-US" dirty="0"/>
              <a:t> in Holi</a:t>
            </a:r>
          </a:p>
          <a:p>
            <a:pPr marL="0" indent="0">
              <a:buNone/>
            </a:pPr>
            <a:r>
              <a:rPr lang="en-US" dirty="0"/>
              <a:t>*To tell entertainment purpose</a:t>
            </a:r>
          </a:p>
          <a:p>
            <a:pPr marL="0" indent="0">
              <a:buNone/>
            </a:pPr>
            <a:r>
              <a:rPr lang="en-US" dirty="0"/>
              <a:t>*To describe modern adaptations</a:t>
            </a:r>
          </a:p>
          <a:p>
            <a:pPr marL="0" indent="0">
              <a:buNone/>
            </a:pPr>
            <a:r>
              <a:rPr lang="en-US" dirty="0"/>
              <a:t>*To talk about global spread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CC145-ADFA-4383-A729-F7012D96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07045" y="2486087"/>
            <a:ext cx="3660558" cy="31443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AB3FC1-DF7A-4EC0-8F19-6092FFC087C5}"/>
              </a:ext>
            </a:extLst>
          </p:cNvPr>
          <p:cNvSpPr/>
          <p:nvPr/>
        </p:nvSpPr>
        <p:spPr>
          <a:xfrm>
            <a:off x="4271638" y="680407"/>
            <a:ext cx="3648722" cy="1094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79139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58A5-22B8-4E35-80D5-00FEA527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FF0066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994C-1764-4B60-BF3B-B30E36D7C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9502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*Holy festivals vary widely depending on the religious and cultural context.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*But they generally serve to bring communities together.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*Celebrate religious beliefs, and often involve rituals, feasting, and acts of </a:t>
            </a:r>
          </a:p>
          <a:p>
            <a:pPr marL="0" indent="0">
              <a:buNone/>
            </a:pPr>
            <a:r>
              <a:rPr lang="en-US" dirty="0"/>
              <a:t>   goodwill.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*These festivals hold significant cultural and spiritual importance for those who</a:t>
            </a:r>
          </a:p>
          <a:p>
            <a:pPr marL="0" indent="0">
              <a:buNone/>
            </a:pPr>
            <a:r>
              <a:rPr lang="en-US" dirty="0"/>
              <a:t> observe them, fostering a sense of unity and reinforcing faith.</a:t>
            </a:r>
          </a:p>
        </p:txBody>
      </p:sp>
    </p:spTree>
    <p:extLst>
      <p:ext uri="{BB962C8B-B14F-4D97-AF65-F5344CB8AC3E}">
        <p14:creationId xmlns:p14="http://schemas.microsoft.com/office/powerpoint/2010/main" val="336264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7BE62A-321E-4013-BDCD-7C28BDC17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8878"/>
            <a:ext cx="12192000" cy="6866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8EB1F-F268-4757-AC96-369D936A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07" y="0"/>
            <a:ext cx="10697593" cy="2887462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rgbClr val="FFFF00"/>
                </a:solidFill>
                <a:latin typeface="Freestyle Script" panose="030804020302050B0404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223166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1B051-95D8-4176-A485-515A30BA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27969"/>
            <a:ext cx="10820400" cy="583694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b="1" i="1" u="sng" dirty="0">
                <a:solidFill>
                  <a:srgbClr val="FF0000"/>
                </a:solidFill>
              </a:rPr>
              <a:t>RISK TAKERS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Nuleka</a:t>
            </a:r>
            <a:r>
              <a:rPr lang="en-US" dirty="0"/>
              <a:t> Ranasinghe</a:t>
            </a:r>
          </a:p>
          <a:p>
            <a:r>
              <a:rPr lang="en-US" dirty="0" err="1"/>
              <a:t>Pasindu</a:t>
            </a:r>
            <a:r>
              <a:rPr lang="en-US" dirty="0"/>
              <a:t> </a:t>
            </a:r>
            <a:r>
              <a:rPr lang="en-US" dirty="0" err="1"/>
              <a:t>Nuwantha</a:t>
            </a:r>
            <a:endParaRPr lang="en-US" dirty="0"/>
          </a:p>
          <a:p>
            <a:r>
              <a:rPr lang="en-US" dirty="0" err="1"/>
              <a:t>Sithira</a:t>
            </a:r>
            <a:r>
              <a:rPr lang="en-US" dirty="0"/>
              <a:t> Janiya</a:t>
            </a:r>
          </a:p>
          <a:p>
            <a:r>
              <a:rPr lang="en-US" dirty="0" err="1"/>
              <a:t>Kavidi</a:t>
            </a:r>
            <a:r>
              <a:rPr lang="en-US" dirty="0"/>
              <a:t> </a:t>
            </a:r>
            <a:r>
              <a:rPr lang="en-US" dirty="0" err="1"/>
              <a:t>Athawuda</a:t>
            </a:r>
            <a:endParaRPr lang="en-US" dirty="0"/>
          </a:p>
          <a:p>
            <a:r>
              <a:rPr lang="en-US" dirty="0" err="1"/>
              <a:t>Lumini</a:t>
            </a:r>
            <a:r>
              <a:rPr lang="en-US" dirty="0"/>
              <a:t> </a:t>
            </a:r>
            <a:r>
              <a:rPr lang="en-US" dirty="0" err="1"/>
              <a:t>Himara</a:t>
            </a:r>
            <a:endParaRPr lang="en-US" dirty="0"/>
          </a:p>
          <a:p>
            <a:r>
              <a:rPr lang="en-US" dirty="0"/>
              <a:t>Kosala </a:t>
            </a:r>
            <a:r>
              <a:rPr lang="en-US" dirty="0" err="1"/>
              <a:t>Perera</a:t>
            </a:r>
            <a:endParaRPr lang="en-US" dirty="0"/>
          </a:p>
          <a:p>
            <a:r>
              <a:rPr lang="en-US" dirty="0" err="1"/>
              <a:t>Sanuri</a:t>
            </a:r>
            <a:r>
              <a:rPr lang="en-US" dirty="0"/>
              <a:t> </a:t>
            </a:r>
            <a:r>
              <a:rPr lang="en-US" dirty="0" err="1"/>
              <a:t>Sathnara</a:t>
            </a:r>
            <a:endParaRPr lang="en-US" dirty="0"/>
          </a:p>
          <a:p>
            <a:r>
              <a:rPr lang="en-US" dirty="0" err="1"/>
              <a:t>Thisal</a:t>
            </a:r>
            <a:r>
              <a:rPr lang="en-US" dirty="0"/>
              <a:t> </a:t>
            </a:r>
            <a:r>
              <a:rPr lang="en-US" dirty="0" err="1"/>
              <a:t>Induwara</a:t>
            </a:r>
            <a:endParaRPr lang="en-US" dirty="0"/>
          </a:p>
          <a:p>
            <a:r>
              <a:rPr lang="en-US" dirty="0"/>
              <a:t>Reshmi </a:t>
            </a:r>
            <a:r>
              <a:rPr lang="en-US" dirty="0" err="1"/>
              <a:t>Ruksala</a:t>
            </a:r>
            <a:endParaRPr lang="en-US" dirty="0"/>
          </a:p>
          <a:p>
            <a:r>
              <a:rPr lang="en-US" dirty="0"/>
              <a:t>Mohamed </a:t>
            </a:r>
            <a:r>
              <a:rPr lang="en-US" dirty="0" err="1"/>
              <a:t>Muffasir</a:t>
            </a:r>
            <a:endParaRPr lang="en-US" dirty="0"/>
          </a:p>
          <a:p>
            <a:r>
              <a:rPr lang="en-US" dirty="0" err="1"/>
              <a:t>Ridmi</a:t>
            </a:r>
            <a:r>
              <a:rPr lang="en-US" dirty="0"/>
              <a:t> </a:t>
            </a:r>
            <a:r>
              <a:rPr lang="en-US" dirty="0" err="1"/>
              <a:t>Chamathka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30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BC740-B760-47AA-B4E7-E9CD1FF7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0930" y="3080333"/>
            <a:ext cx="3131599" cy="3131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C1277-20A9-4322-8990-E90045FB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027883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050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11A5-D93B-4CE1-8215-4DE4F1A56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27022"/>
            <a:ext cx="8610600" cy="1293028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42C7-8102-42D1-B130-8D0676C0C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20050"/>
            <a:ext cx="10820400" cy="4947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Introduction</a:t>
            </a:r>
          </a:p>
          <a:p>
            <a:pPr marL="0" indent="0">
              <a:buNone/>
            </a:pPr>
            <a:r>
              <a:rPr lang="en-US" b="1" dirty="0"/>
              <a:t>1.Origin , history of Holi festival</a:t>
            </a:r>
          </a:p>
          <a:p>
            <a:pPr marL="0" indent="0">
              <a:buNone/>
            </a:pPr>
            <a:r>
              <a:rPr lang="en-US" dirty="0"/>
              <a:t>   	1.1 Roots in ancient Hindu mythology</a:t>
            </a:r>
          </a:p>
          <a:p>
            <a:pPr marL="0" indent="0">
              <a:buNone/>
            </a:pPr>
            <a:r>
              <a:rPr lang="en-US" dirty="0"/>
              <a:t>   	1.2 Celebrating the love between Lord Krishna and Radha </a:t>
            </a:r>
          </a:p>
          <a:p>
            <a:pPr marL="0" indent="0">
              <a:buNone/>
            </a:pPr>
            <a:r>
              <a:rPr lang="en-US" dirty="0"/>
              <a:t>   	1.3 In ancient times Holi is celebrated mainly in North India</a:t>
            </a:r>
          </a:p>
          <a:p>
            <a:pPr marL="0" indent="0">
              <a:buNone/>
            </a:pPr>
            <a:r>
              <a:rPr lang="en-US" dirty="0"/>
              <a:t>   	1.4 Holi has become a global recognition and is celebrated in many</a:t>
            </a:r>
          </a:p>
          <a:p>
            <a:pPr marL="0" indent="0">
              <a:buNone/>
            </a:pPr>
            <a:r>
              <a:rPr lang="en-US" dirty="0"/>
              <a:t>         	      countries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2.Cultural and religious concept</a:t>
            </a:r>
          </a:p>
          <a:p>
            <a:pPr marL="0" indent="0">
              <a:buNone/>
            </a:pPr>
            <a:r>
              <a:rPr lang="en-US" dirty="0"/>
              <a:t>	2.1 The festival starts with a prayer of Lord Shiva</a:t>
            </a:r>
          </a:p>
          <a:p>
            <a:pPr marL="0" indent="0">
              <a:buNone/>
            </a:pPr>
            <a:r>
              <a:rPr lang="en-US" dirty="0"/>
              <a:t>	2.2 The festival is celebrated in two days</a:t>
            </a:r>
          </a:p>
          <a:p>
            <a:pPr marL="0" indent="0">
              <a:buNone/>
            </a:pPr>
            <a:r>
              <a:rPr lang="en-US" dirty="0"/>
              <a:t>	2.3 Holi is also a festival of harmony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2862E4-B619-49D6-9367-FCB66C0D7B10}"/>
              </a:ext>
            </a:extLst>
          </p:cNvPr>
          <p:cNvSpPr/>
          <p:nvPr/>
        </p:nvSpPr>
        <p:spPr>
          <a:xfrm>
            <a:off x="4351538" y="563070"/>
            <a:ext cx="3488924" cy="1020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2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61B08-14F1-453C-8EBD-4938824D2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31146"/>
            <a:ext cx="10820400" cy="46562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3.Foods , clothing and decorations</a:t>
            </a:r>
          </a:p>
          <a:p>
            <a:pPr marL="0" indent="0">
              <a:buNone/>
            </a:pPr>
            <a:r>
              <a:rPr lang="en-US" dirty="0"/>
              <a:t>	3.1 </a:t>
            </a:r>
            <a:r>
              <a:rPr lang="en-US" dirty="0" err="1"/>
              <a:t>Favourite</a:t>
            </a:r>
            <a:r>
              <a:rPr lang="en-US" dirty="0"/>
              <a:t> Indian snacks, </a:t>
            </a:r>
            <a:r>
              <a:rPr lang="en-US" dirty="0" err="1"/>
              <a:t>desserts,dishes</a:t>
            </a:r>
            <a:r>
              <a:rPr lang="en-US" dirty="0"/>
              <a:t> and beverages </a:t>
            </a:r>
          </a:p>
          <a:p>
            <a:pPr marL="0" indent="0">
              <a:buNone/>
            </a:pPr>
            <a:r>
              <a:rPr lang="en-US" dirty="0"/>
              <a:t>	3.2 Dress up in their best traditional clothes</a:t>
            </a:r>
          </a:p>
          <a:p>
            <a:pPr marL="0" indent="0">
              <a:buNone/>
            </a:pPr>
            <a:r>
              <a:rPr lang="en-US" dirty="0"/>
              <a:t>	3.3 Use traditional </a:t>
            </a:r>
            <a:r>
              <a:rPr lang="en-US" dirty="0" err="1"/>
              <a:t>colours</a:t>
            </a:r>
            <a:r>
              <a:rPr lang="en-US" dirty="0"/>
              <a:t> such as red ,yellow, green and blue to create</a:t>
            </a:r>
          </a:p>
          <a:p>
            <a:pPr marL="0" indent="0">
              <a:buNone/>
            </a:pPr>
            <a:r>
              <a:rPr lang="en-US" dirty="0"/>
              <a:t>                  a bright and festive atmosphere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4.Entertainment activities</a:t>
            </a:r>
          </a:p>
          <a:p>
            <a:pPr marL="0" indent="0">
              <a:buNone/>
            </a:pPr>
            <a:r>
              <a:rPr lang="en-US" dirty="0"/>
              <a:t>	4.1 Playing with colors</a:t>
            </a:r>
          </a:p>
          <a:p>
            <a:pPr marL="0" indent="0">
              <a:buNone/>
            </a:pPr>
            <a:r>
              <a:rPr lang="en-US" dirty="0"/>
              <a:t>	4.2 Music and dance</a:t>
            </a:r>
          </a:p>
          <a:p>
            <a:pPr marL="0" indent="0">
              <a:buNone/>
            </a:pPr>
            <a:r>
              <a:rPr lang="en-US" dirty="0"/>
              <a:t>	4.3 Water Balloon Fights</a:t>
            </a:r>
          </a:p>
          <a:p>
            <a:pPr marL="0" indent="0">
              <a:buNone/>
            </a:pPr>
            <a:r>
              <a:rPr lang="en-US" dirty="0"/>
              <a:t>	4.4 Holi parties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5E078-24A1-4042-AA6C-C681A9DC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9488" y="3888418"/>
            <a:ext cx="3248302" cy="24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9DE-895B-4AEE-B00E-ECE4E488B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5182"/>
            <a:ext cx="10820400" cy="4024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5.Modern adapters</a:t>
            </a:r>
          </a:p>
          <a:p>
            <a:pPr marL="0" indent="0">
              <a:buNone/>
            </a:pPr>
            <a:r>
              <a:rPr lang="en-US" dirty="0"/>
              <a:t>	5.1 Adaptation</a:t>
            </a:r>
          </a:p>
          <a:p>
            <a:pPr marL="0" indent="0">
              <a:buNone/>
            </a:pPr>
            <a:r>
              <a:rPr lang="en-US" dirty="0"/>
              <a:t>	5.2 Eco friendly celebrations</a:t>
            </a:r>
          </a:p>
          <a:p>
            <a:pPr marL="0" indent="0">
              <a:buNone/>
            </a:pPr>
            <a:r>
              <a:rPr lang="en-US" dirty="0"/>
              <a:t>	5.3 Commercialization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/>
              <a:t>6.Global spread</a:t>
            </a:r>
          </a:p>
          <a:p>
            <a:pPr marL="0" indent="0">
              <a:buNone/>
            </a:pPr>
            <a:r>
              <a:rPr lang="en-US" dirty="0"/>
              <a:t>	6.1 How is Holi festival spread globally?</a:t>
            </a:r>
          </a:p>
          <a:p>
            <a:pPr marL="0" indent="0">
              <a:buNone/>
            </a:pPr>
            <a:r>
              <a:rPr lang="en-US" dirty="0"/>
              <a:t>	6.2 Holi now celebrating in many countries around the world</a:t>
            </a:r>
          </a:p>
          <a:p>
            <a:pPr marL="0" indent="0">
              <a:buNone/>
            </a:pPr>
            <a:r>
              <a:rPr lang="en-US" dirty="0"/>
              <a:t>	6.3 “The World’s biggest Holi” celebration is hosted in United States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63D24-C9DC-48DA-A3ED-848849BFB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4" y="445361"/>
            <a:ext cx="2793506" cy="34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ADB5-7BC5-462F-9B36-8C12BFE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5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FF0066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90633-145B-411B-B480-DB81F5EF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52" y="1751066"/>
            <a:ext cx="3997911" cy="2227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2E4-094D-4178-834B-C54E8329A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565647"/>
            <a:ext cx="10820400" cy="3670794"/>
          </a:xfrm>
        </p:spPr>
        <p:txBody>
          <a:bodyPr/>
          <a:lstStyle/>
          <a:p>
            <a:r>
              <a:rPr lang="en-US" dirty="0"/>
              <a:t>What is the Holi Festival ?</a:t>
            </a:r>
          </a:p>
          <a:p>
            <a:endParaRPr lang="en-US" dirty="0"/>
          </a:p>
          <a:p>
            <a:r>
              <a:rPr lang="en-US" dirty="0"/>
              <a:t>It called as the “ Festival of Love”</a:t>
            </a:r>
          </a:p>
          <a:p>
            <a:endParaRPr lang="en-US" dirty="0"/>
          </a:p>
          <a:p>
            <a:r>
              <a:rPr lang="en-US" dirty="0"/>
              <a:t>The word Holi draws smile and enthusiasm amongst the people.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Holi also celebrate the arrival of spring ,a season of joy and hope.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35E2D8-3B96-49D1-9552-E6E489E6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2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4BCF7-E240-493A-A0BA-4E69FC61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91" y="31227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1.Origin ,history of </a:t>
            </a:r>
            <a:r>
              <a:rPr lang="en-US" sz="3600" b="1" u="sng" dirty="0" err="1">
                <a:solidFill>
                  <a:srgbClr val="FF0000"/>
                </a:solidFill>
                <a:highlight>
                  <a:srgbClr val="C0C0C0"/>
                </a:highlight>
              </a:rPr>
              <a:t>holi</a:t>
            </a:r>
            <a:r>
              <a:rPr lang="en-US" sz="36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 festival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5DF83-9A20-4238-BA8D-A4EA36FB9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69" y="1917577"/>
            <a:ext cx="10964662" cy="4154749"/>
          </a:xfrm>
          <a:solidFill>
            <a:schemeClr val="tx1">
              <a:alpha val="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highlight>
                  <a:srgbClr val="C0C0C0"/>
                </a:highlight>
                <a:latin typeface="Comic Sans MS" panose="030F0702030302020204" pitchFamily="66" charset="0"/>
              </a:rPr>
              <a:t>1.1 Roots in ancient Hindu mythology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Holi festival  has its roots in ancient Hindu mythology, celebrating the love between Lord Krishna and Radha and it is also known as festival of </a:t>
            </a:r>
            <a:r>
              <a:rPr lang="en-US" b="1" dirty="0" err="1">
                <a:solidFill>
                  <a:schemeClr val="bg1"/>
                </a:solidFill>
                <a:highlight>
                  <a:srgbClr val="C0C0C0"/>
                </a:highlight>
              </a:rPr>
              <a:t>colours</a:t>
            </a: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  <a:latin typeface="Comic Sans MS" panose="030F0702030302020204" pitchFamily="66" charset="0"/>
              </a:rPr>
              <a:t> </a:t>
            </a:r>
            <a:r>
              <a:rPr lang="en-US" b="1" i="1" u="sng" dirty="0">
                <a:solidFill>
                  <a:srgbClr val="0070C0"/>
                </a:solidFill>
                <a:highlight>
                  <a:srgbClr val="C0C0C0"/>
                </a:highlight>
                <a:latin typeface="Comic Sans MS" panose="030F0702030302020204" pitchFamily="66" charset="0"/>
              </a:rPr>
              <a:t>1.2 Celebrating the love between Lord Krishna and Radha </a:t>
            </a:r>
          </a:p>
          <a:p>
            <a:pPr marL="0" indent="0">
              <a:buNone/>
            </a:pPr>
            <a:endParaRPr lang="en-US" b="1" u="sng" dirty="0">
              <a:solidFill>
                <a:srgbClr val="0070C0"/>
              </a:solidFill>
              <a:highlight>
                <a:srgbClr val="C0C0C0"/>
              </a:highlight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young Krishna trying to change Radha's skin color is symbolized by throwing colored powders and water during Holi.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54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1A48-AB3F-41AE-813B-5FF34F4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90" y="1750676"/>
            <a:ext cx="11210278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1.3 In ancient times Holi is celebrated mainly in North India</a:t>
            </a:r>
          </a:p>
          <a:p>
            <a:pPr marL="0" indent="0">
              <a:buNone/>
            </a:pPr>
            <a:endParaRPr lang="en-US" u="sng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prstClr val="white"/>
                </a:solidFill>
              </a:rPr>
              <a:t>In ancient times Holi is celebrated mainly in North India, has now become a nationwide and global festival.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lv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1.4 Holi has become a global recognition and is celebrated in many countries</a:t>
            </a:r>
          </a:p>
          <a:p>
            <a:pPr marL="0" lvl="0" indent="0">
              <a:buNone/>
            </a:pPr>
            <a:r>
              <a:rPr lang="en-US" u="sng" dirty="0">
                <a:solidFill>
                  <a:prstClr val="white"/>
                </a:solidFill>
              </a:rPr>
              <a:t> </a:t>
            </a:r>
          </a:p>
          <a:p>
            <a:pPr marL="0" lvl="0" indent="0">
              <a:buNone/>
            </a:pPr>
            <a:r>
              <a:rPr lang="en-US" dirty="0"/>
              <a:t>Currently Holi has become a global recognition and is celebrated in many countries as a symbol of unity, diversity, and the shared human experience.</a:t>
            </a:r>
          </a:p>
        </p:txBody>
      </p:sp>
    </p:spTree>
    <p:extLst>
      <p:ext uri="{BB962C8B-B14F-4D97-AF65-F5344CB8AC3E}">
        <p14:creationId xmlns:p14="http://schemas.microsoft.com/office/powerpoint/2010/main" val="204277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B7BB-6CCE-47B5-9088-57E146D0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82873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  <a:highlight>
                  <a:srgbClr val="C0C0C0"/>
                </a:highlight>
              </a:rPr>
              <a:t>2.Cultural and religious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46AA-5FAF-449B-BE14-AA992B43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85" y="2121763"/>
            <a:ext cx="10633229" cy="44477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2.1 The festival starts with a prayer of Lord Shiva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/>
              <a:t>- There are many cultural and religious concepts to mark the Holi festival.</a:t>
            </a:r>
          </a:p>
          <a:p>
            <a:pPr marL="0" indent="0">
              <a:buNone/>
            </a:pPr>
            <a:r>
              <a:rPr lang="en-US" dirty="0"/>
              <a:t>- The festival starts with a prayer of Lord Shiva. </a:t>
            </a:r>
          </a:p>
          <a:p>
            <a:pPr marL="0" indent="0">
              <a:buNone/>
            </a:pPr>
            <a:r>
              <a:rPr lang="en-US" dirty="0"/>
              <a:t>- They believed Lord Shiva as the destroyer of all evil &amp; darkness.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>
                <a:solidFill>
                  <a:srgbClr val="0070C0"/>
                </a:solidFill>
                <a:latin typeface="Comic Sans MS" panose="030F0702030302020204" pitchFamily="66" charset="0"/>
              </a:rPr>
              <a:t>2.2 The festival is celebrated in two days  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r>
              <a:rPr lang="en-US" dirty="0"/>
              <a:t>- On the first day people gather around the burning piles of wood and cow dung , called 'Bonfires’.</a:t>
            </a:r>
          </a:p>
          <a:p>
            <a:pPr marL="0" indent="0">
              <a:buNone/>
            </a:pPr>
            <a:r>
              <a:rPr lang="en-US" dirty="0"/>
              <a:t>- On the second day people of all ages play with colored water &amp; colored "</a:t>
            </a:r>
            <a:r>
              <a:rPr lang="en-US" dirty="0" err="1"/>
              <a:t>gulal</a:t>
            </a:r>
            <a:r>
              <a:rPr lang="en-US" dirty="0"/>
              <a:t>' prepared by powdered colors.</a:t>
            </a:r>
          </a:p>
        </p:txBody>
      </p:sp>
    </p:spTree>
    <p:extLst>
      <p:ext uri="{BB962C8B-B14F-4D97-AF65-F5344CB8AC3E}">
        <p14:creationId xmlns:p14="http://schemas.microsoft.com/office/powerpoint/2010/main" val="152493495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2168</TotalTime>
  <Words>926</Words>
  <Application>Microsoft Office PowerPoint</Application>
  <PresentationFormat>Widescreen</PresentationFormat>
  <Paragraphs>198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Century Gothic</vt:lpstr>
      <vt:lpstr>Colonna MT</vt:lpstr>
      <vt:lpstr>Comic Sans MS</vt:lpstr>
      <vt:lpstr>Freestyle Script</vt:lpstr>
      <vt:lpstr>Vapor Trail</vt:lpstr>
      <vt:lpstr>   holi festival       </vt:lpstr>
      <vt:lpstr>objectives  </vt:lpstr>
      <vt:lpstr>outline</vt:lpstr>
      <vt:lpstr>PowerPoint Presentation</vt:lpstr>
      <vt:lpstr>PowerPoint Presentation</vt:lpstr>
      <vt:lpstr>introduction</vt:lpstr>
      <vt:lpstr>1.Origin ,history of holi festival</vt:lpstr>
      <vt:lpstr>PowerPoint Presentation</vt:lpstr>
      <vt:lpstr>2.Cultural and religious concept</vt:lpstr>
      <vt:lpstr>PowerPoint Presentation</vt:lpstr>
      <vt:lpstr>3.Foods, clothing &amp; decorations</vt:lpstr>
      <vt:lpstr>PowerPoint Presentation</vt:lpstr>
      <vt:lpstr>PowerPoint Presentation</vt:lpstr>
      <vt:lpstr>4.Entertainment activities</vt:lpstr>
      <vt:lpstr>PowerPoint Presentation</vt:lpstr>
      <vt:lpstr>PowerPoint Presentation</vt:lpstr>
      <vt:lpstr>PowerPoint Presentation</vt:lpstr>
      <vt:lpstr>5.MODERN ADAPTATIONS</vt:lpstr>
      <vt:lpstr>6.GLOBAL SPREAD</vt:lpstr>
      <vt:lpstr>CONCLUSION</vt:lpstr>
      <vt:lpstr>Thank you…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Unique festival celebrated around the world</dc:title>
  <dc:creator>IT23603486 RANASINGHE K.G.N.D</dc:creator>
  <cp:lastModifiedBy>RANASINGHE K.G.N.D it23603486</cp:lastModifiedBy>
  <cp:revision>50</cp:revision>
  <dcterms:created xsi:type="dcterms:W3CDTF">2023-10-25T16:13:55Z</dcterms:created>
  <dcterms:modified xsi:type="dcterms:W3CDTF">2023-10-30T06:59:18Z</dcterms:modified>
</cp:coreProperties>
</file>